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6"/>
  </p:notesMasterIdLst>
  <p:sldIdLst>
    <p:sldId id="305" r:id="rId2"/>
    <p:sldId id="312" r:id="rId3"/>
    <p:sldId id="306" r:id="rId4"/>
    <p:sldId id="309" r:id="rId5"/>
    <p:sldId id="321" r:id="rId6"/>
    <p:sldId id="313" r:id="rId7"/>
    <p:sldId id="322" r:id="rId8"/>
    <p:sldId id="323" r:id="rId9"/>
    <p:sldId id="316" r:id="rId10"/>
    <p:sldId id="315" r:id="rId11"/>
    <p:sldId id="318" r:id="rId12"/>
    <p:sldId id="314" r:id="rId13"/>
    <p:sldId id="320" r:id="rId14"/>
    <p:sldId id="324" r:id="rId15"/>
  </p:sldIdLst>
  <p:sldSz cx="9144000" cy="6858000" type="screen4x3"/>
  <p:notesSz cx="6794500" cy="990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60"/>
  </p:normalViewPr>
  <p:slideViewPr>
    <p:cSldViewPr>
      <p:cViewPr varScale="1">
        <p:scale>
          <a:sx n="83" d="100"/>
          <a:sy n="83" d="100"/>
        </p:scale>
        <p:origin x="-153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3726D-4040-4025-BA30-81B8A126BB19}" type="datetimeFigureOut">
              <a:rPr lang="en-GB" smtClean="0"/>
              <a:pPr/>
              <a:t>30/01/2018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2950"/>
            <a:ext cx="4953000" cy="3714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05350"/>
            <a:ext cx="54356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08981"/>
            <a:ext cx="2944283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35F840-4078-4BE9-8039-19304BF044A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6807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300">
                <a:solidFill>
                  <a:schemeClr val="tx1"/>
                </a:solidFill>
                <a:latin typeface="Arial" pitchFamily="34" charset="0"/>
              </a:defRPr>
            </a:lvl1pPr>
            <a:lvl2pPr marL="775309" indent="-298195" eaLnBrk="0" hangingPunct="0">
              <a:spcBef>
                <a:spcPct val="30000"/>
              </a:spcBef>
              <a:defRPr sz="1300">
                <a:solidFill>
                  <a:schemeClr val="tx1"/>
                </a:solidFill>
                <a:latin typeface="Arial" pitchFamily="34" charset="0"/>
              </a:defRPr>
            </a:lvl2pPr>
            <a:lvl3pPr marL="1192784" indent="-238557" eaLnBrk="0" hangingPunct="0">
              <a:spcBef>
                <a:spcPct val="30000"/>
              </a:spcBef>
              <a:defRPr sz="1300">
                <a:solidFill>
                  <a:schemeClr val="tx1"/>
                </a:solidFill>
                <a:latin typeface="Arial" pitchFamily="34" charset="0"/>
              </a:defRPr>
            </a:lvl3pPr>
            <a:lvl4pPr marL="1669897" indent="-238557" eaLnBrk="0" hangingPunct="0">
              <a:spcBef>
                <a:spcPct val="30000"/>
              </a:spcBef>
              <a:defRPr sz="1300">
                <a:solidFill>
                  <a:schemeClr val="tx1"/>
                </a:solidFill>
                <a:latin typeface="Arial" pitchFamily="34" charset="0"/>
              </a:defRPr>
            </a:lvl4pPr>
            <a:lvl5pPr marL="2147010" indent="-238557" eaLnBrk="0" hangingPunct="0">
              <a:spcBef>
                <a:spcPct val="30000"/>
              </a:spcBef>
              <a:defRPr sz="1300">
                <a:solidFill>
                  <a:schemeClr val="tx1"/>
                </a:solidFill>
                <a:latin typeface="Arial" pitchFamily="34" charset="0"/>
              </a:defRPr>
            </a:lvl5pPr>
            <a:lvl6pPr marL="2624123" indent="-238557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itchFamily="34" charset="0"/>
              </a:defRPr>
            </a:lvl6pPr>
            <a:lvl7pPr marL="3101237" indent="-238557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itchFamily="34" charset="0"/>
              </a:defRPr>
            </a:lvl7pPr>
            <a:lvl8pPr marL="3578350" indent="-238557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itchFamily="34" charset="0"/>
              </a:defRPr>
            </a:lvl8pPr>
            <a:lvl9pPr marL="4055463" indent="-238557" eaLnBrk="0" fontAlgn="base" hangingPunct="0">
              <a:spcBef>
                <a:spcPct val="3000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66BD0638-0A72-4484-A697-466166F2B6E4}" type="slidenum">
              <a:rPr lang="en-GB" altLang="en-US">
                <a:solidFill>
                  <a:prstClr val="black"/>
                </a:solidFill>
              </a:rPr>
              <a:pPr eaLnBrk="1" hangingPunct="1">
                <a:spcBef>
                  <a:spcPct val="0"/>
                </a:spcBef>
              </a:pPr>
              <a:t>1</a:t>
            </a:fld>
            <a:endParaRPr lang="en-GB" altLang="en-US">
              <a:solidFill>
                <a:prstClr val="black"/>
              </a:solidFill>
            </a:endParaRPr>
          </a:p>
        </p:txBody>
      </p:sp>
      <p:sp>
        <p:nvSpPr>
          <p:cNvPr id="193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22338" y="742950"/>
            <a:ext cx="4945062" cy="3709988"/>
          </a:xfrm>
          <a:ln/>
        </p:spPr>
      </p:sp>
      <p:sp>
        <p:nvSpPr>
          <p:cNvPr id="193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smtClean="0">
              <a:latin typeface="Arial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tfclarget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43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00213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1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357563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18359F-003B-49FF-A946-5992F10A618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486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8069CE-768C-41F8-A6E2-DC5D66DFAA7E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560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62038"/>
            <a:ext cx="2057400" cy="50641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62038"/>
            <a:ext cx="6019800" cy="506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E9DB36-3EE8-489F-BFB8-34CEF8CABEDC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5399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A96886-1A46-4E4D-83D3-5494CBB9285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51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493ADC9-FDC5-4D92-B829-68FEAF7A82E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2968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349500"/>
            <a:ext cx="4038600" cy="3776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2349500"/>
            <a:ext cx="4038600" cy="37766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D3392FA-C1D6-4637-B420-760AD7ACB853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6759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3DA3FD-6C03-4B98-B3E1-B4933C1083C5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374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AA92BB-D0CE-4149-A5B0-C2E6345592A4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181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297DA6-7879-4523-93E5-CD00AD1313D7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4875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73E8161-F155-4AA4-B933-AF82FBE3E25D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325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F52FA1-DC27-45ED-8654-5C044B313C3B}" type="slidenum">
              <a:rPr lang="en-US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6035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tfclargetop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43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2411413" y="1062038"/>
            <a:ext cx="6275387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349500"/>
            <a:ext cx="8229600" cy="3776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smtClean="0"/>
              <a:t>Click to edit Master text styles</a:t>
            </a:r>
          </a:p>
          <a:p>
            <a:pPr lvl="1"/>
            <a:r>
              <a:rPr lang="en-US" altLang="en-US" smtClean="0"/>
              <a:t>Second level</a:t>
            </a:r>
          </a:p>
          <a:p>
            <a:pPr lvl="2"/>
            <a:r>
              <a:rPr lang="en-US" altLang="en-US" smtClean="0"/>
              <a:t>Third level</a:t>
            </a:r>
          </a:p>
          <a:p>
            <a:pPr lvl="3"/>
            <a:r>
              <a:rPr lang="en-US" altLang="en-US" smtClean="0"/>
              <a:t>Fourth level</a:t>
            </a:r>
          </a:p>
          <a:p>
            <a:pPr lvl="4"/>
            <a:r>
              <a:rPr lang="en-US" altLang="en-US" smtClean="0"/>
              <a:t>Fifth level</a:t>
            </a:r>
          </a:p>
        </p:txBody>
      </p:sp>
      <p:sp>
        <p:nvSpPr>
          <p:cNvPr id="7173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000000"/>
              </a:solidFill>
            </a:endParaRPr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+mn-lt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2DDE07A-2530-4C15-906A-3E42CEDE2827}" type="slidenum">
              <a:rPr lang="en-US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744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Lucida San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hyperlink" Target="http://www.e-neutrons.org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4213" y="1638325"/>
            <a:ext cx="7697787" cy="3590875"/>
          </a:xfrm>
        </p:spPr>
        <p:txBody>
          <a:bodyPr/>
          <a:lstStyle/>
          <a:p>
            <a:pPr eaLnBrk="1" hangingPunct="1"/>
            <a:r>
              <a:rPr lang="en-GB" altLang="en-US" sz="3600" b="1" dirty="0" err="1" smtClean="0">
                <a:solidFill>
                  <a:schemeClr val="tx1"/>
                </a:solidFill>
              </a:rPr>
              <a:t>Mantid</a:t>
            </a:r>
            <a:r>
              <a:rPr lang="en-GB" altLang="en-US" sz="3600" b="1" dirty="0" smtClean="0">
                <a:solidFill>
                  <a:schemeClr val="tx1"/>
                </a:solidFill>
              </a:rPr>
              <a:t> Users Workshop</a:t>
            </a:r>
            <a:br>
              <a:rPr lang="en-GB" altLang="en-US" sz="3600" b="1" dirty="0" smtClean="0">
                <a:solidFill>
                  <a:schemeClr val="tx1"/>
                </a:solidFill>
              </a:rPr>
            </a:br>
            <a:r>
              <a:rPr lang="en-GB" altLang="en-US" sz="3600" b="1" dirty="0">
                <a:solidFill>
                  <a:schemeClr val="tx1"/>
                </a:solidFill>
              </a:rPr>
              <a:t/>
            </a:r>
            <a:br>
              <a:rPr lang="en-GB" altLang="en-US" sz="3600" b="1" dirty="0">
                <a:solidFill>
                  <a:schemeClr val="tx1"/>
                </a:solidFill>
              </a:rPr>
            </a:br>
            <a:r>
              <a:rPr lang="en-GB" altLang="en-US" sz="3600" b="1" dirty="0" smtClean="0">
                <a:solidFill>
                  <a:schemeClr val="tx1"/>
                </a:solidFill>
              </a:rPr>
              <a:t>Feedback and Requirements</a:t>
            </a:r>
            <a:br>
              <a:rPr lang="en-GB" altLang="en-US" sz="3600" b="1" dirty="0" smtClean="0">
                <a:solidFill>
                  <a:schemeClr val="tx1"/>
                </a:solidFill>
              </a:rPr>
            </a:br>
            <a:r>
              <a:rPr lang="en-GB" altLang="en-US" sz="3600" b="1" dirty="0" smtClean="0">
                <a:solidFill>
                  <a:schemeClr val="tx1"/>
                </a:solidFill>
              </a:rPr>
              <a:t>ISIS Muon Group</a:t>
            </a:r>
            <a:r>
              <a:rPr lang="en-GB" altLang="en-US" sz="3200" dirty="0" smtClean="0">
                <a:solidFill>
                  <a:schemeClr val="tx1"/>
                </a:solidFill>
              </a:rPr>
              <a:t/>
            </a:r>
            <a:br>
              <a:rPr lang="en-GB" altLang="en-US" sz="3200" dirty="0" smtClean="0">
                <a:solidFill>
                  <a:schemeClr val="tx1"/>
                </a:solidFill>
              </a:rPr>
            </a:br>
            <a:r>
              <a:rPr lang="en-GB" altLang="en-US" sz="3200" dirty="0" smtClean="0">
                <a:solidFill>
                  <a:schemeClr val="tx1"/>
                </a:solidFill>
              </a:rPr>
              <a:t/>
            </a:r>
            <a:br>
              <a:rPr lang="en-GB" altLang="en-US" sz="3200" dirty="0" smtClean="0">
                <a:solidFill>
                  <a:schemeClr val="tx1"/>
                </a:solidFill>
              </a:rPr>
            </a:br>
            <a:r>
              <a:rPr lang="en-GB" altLang="en-US" sz="2800" i="1" dirty="0" smtClean="0">
                <a:solidFill>
                  <a:schemeClr val="tx1"/>
                </a:solidFill>
              </a:rPr>
              <a:t>from pre-meeting held 10/1/18</a:t>
            </a:r>
            <a:r>
              <a:rPr lang="en-GB" altLang="en-US" sz="3200" dirty="0" smtClean="0">
                <a:solidFill>
                  <a:schemeClr val="tx1"/>
                </a:solidFill>
              </a:rPr>
              <a:t/>
            </a:r>
            <a:br>
              <a:rPr lang="en-GB" altLang="en-US" sz="3200" dirty="0" smtClean="0">
                <a:solidFill>
                  <a:schemeClr val="tx1"/>
                </a:solidFill>
              </a:rPr>
            </a:br>
            <a:r>
              <a:rPr lang="en-GB" altLang="en-US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68425" y="5085184"/>
            <a:ext cx="6408738" cy="647700"/>
          </a:xfrm>
        </p:spPr>
        <p:txBody>
          <a:bodyPr/>
          <a:lstStyle/>
          <a:p>
            <a:pPr eaLnBrk="1" hangingPunct="1"/>
            <a:r>
              <a:rPr lang="en-GB" altLang="en-US" i="1" dirty="0" smtClean="0"/>
              <a:t>Stephen Cottrell / Anthony Lim</a:t>
            </a:r>
          </a:p>
        </p:txBody>
      </p:sp>
    </p:spTree>
    <p:extLst>
      <p:ext uri="{BB962C8B-B14F-4D97-AF65-F5344CB8AC3E}">
        <p14:creationId xmlns:p14="http://schemas.microsoft.com/office/powerpoint/2010/main" val="4097116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413" y="900000"/>
            <a:ext cx="6275387" cy="1143000"/>
          </a:xfrm>
        </p:spPr>
        <p:txBody>
          <a:bodyPr/>
          <a:lstStyle/>
          <a:p>
            <a:r>
              <a:rPr lang="en-GB" sz="3600" dirty="0" err="1" smtClean="0"/>
              <a:t>SuperMuSR</a:t>
            </a:r>
            <a:r>
              <a:rPr lang="en-GB" sz="3600" dirty="0" smtClean="0"/>
              <a:t>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0000"/>
            <a:ext cx="8229600" cy="3776663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GB" sz="2400" i="1" dirty="0"/>
              <a:t>Developing project to build </a:t>
            </a:r>
            <a:r>
              <a:rPr lang="en-GB" sz="2400" i="1" dirty="0" err="1"/>
              <a:t>SuperMuSR</a:t>
            </a:r>
            <a:r>
              <a:rPr lang="en-GB" sz="2400" i="1" dirty="0"/>
              <a:t> at ISIS </a:t>
            </a:r>
            <a:r>
              <a:rPr lang="en-GB" sz="2400" i="1" dirty="0" smtClean="0"/>
              <a:t>…</a:t>
            </a:r>
            <a:endParaRPr lang="en-GB" sz="2400" dirty="0" smtClean="0"/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~</a:t>
            </a:r>
            <a:r>
              <a:rPr lang="en-GB" sz="2000" dirty="0"/>
              <a:t>1000 detectors (for very high data rates)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Muon pulse slicer (for </a:t>
            </a:r>
            <a:r>
              <a:rPr lang="en-GB" sz="2000" dirty="0" smtClean="0"/>
              <a:t>improved frequency </a:t>
            </a:r>
            <a:r>
              <a:rPr lang="en-GB" sz="2000" dirty="0"/>
              <a:t>response</a:t>
            </a:r>
            <a:r>
              <a:rPr lang="en-GB" sz="2000" dirty="0" smtClean="0"/>
              <a:t>)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GB" sz="2400" i="1" dirty="0" smtClean="0"/>
              <a:t>Defines requirements </a:t>
            </a:r>
            <a:r>
              <a:rPr lang="en-GB" sz="2400" i="1" dirty="0"/>
              <a:t>for </a:t>
            </a:r>
            <a:r>
              <a:rPr lang="en-GB" sz="2400" i="1" dirty="0" smtClean="0"/>
              <a:t>Reduction and Analysis </a:t>
            </a:r>
            <a:r>
              <a:rPr lang="en-GB" sz="2400" i="1" dirty="0"/>
              <a:t>…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/>
              <a:t>Methods for combining </a:t>
            </a:r>
            <a:r>
              <a:rPr lang="en-GB" sz="2000" dirty="0" smtClean="0"/>
              <a:t>information from multiple detectors</a:t>
            </a:r>
            <a:br>
              <a:rPr lang="en-GB" sz="2000" dirty="0" smtClean="0"/>
            </a:br>
            <a:r>
              <a:rPr lang="en-GB" sz="2000" dirty="0" smtClean="0"/>
              <a:t>	(incl. Phase Quad. transform and simultaneous fitting)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Interface </a:t>
            </a:r>
            <a:r>
              <a:rPr lang="en-GB" sz="2000" dirty="0"/>
              <a:t>for frequency domain </a:t>
            </a:r>
            <a:r>
              <a:rPr lang="en-GB" sz="2000" dirty="0" smtClean="0"/>
              <a:t>analysis</a:t>
            </a:r>
            <a:br>
              <a:rPr lang="en-GB" sz="2000" dirty="0" smtClean="0"/>
            </a:br>
            <a:r>
              <a:rPr lang="en-GB" sz="2000" dirty="0" smtClean="0"/>
              <a:t>	(incl. FFT, </a:t>
            </a:r>
            <a:r>
              <a:rPr lang="en-GB" sz="2000" dirty="0" err="1" smtClean="0"/>
              <a:t>MaxEnt</a:t>
            </a:r>
            <a:r>
              <a:rPr lang="en-GB" sz="2000" dirty="0" smtClean="0"/>
              <a:t>)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Performance </a:t>
            </a:r>
            <a:r>
              <a:rPr lang="en-GB" sz="2000" dirty="0"/>
              <a:t>boost through parallel </a:t>
            </a:r>
            <a:r>
              <a:rPr lang="en-GB" sz="2000" dirty="0" smtClean="0"/>
              <a:t>processing</a:t>
            </a:r>
            <a:br>
              <a:rPr lang="en-GB" sz="2000" dirty="0" smtClean="0"/>
            </a:br>
            <a:r>
              <a:rPr lang="en-GB" sz="2000" dirty="0" smtClean="0"/>
              <a:t>	(for data fitting)</a:t>
            </a:r>
          </a:p>
        </p:txBody>
      </p:sp>
    </p:spTree>
    <p:extLst>
      <p:ext uri="{BB962C8B-B14F-4D97-AF65-F5344CB8AC3E}">
        <p14:creationId xmlns:p14="http://schemas.microsoft.com/office/powerpoint/2010/main" val="1109460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413" y="900000"/>
            <a:ext cx="6275387" cy="1143000"/>
          </a:xfrm>
        </p:spPr>
        <p:txBody>
          <a:bodyPr/>
          <a:lstStyle/>
          <a:p>
            <a:r>
              <a:rPr lang="en-GB" sz="3600" dirty="0" smtClean="0"/>
              <a:t>Negative Muons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0000"/>
            <a:ext cx="8229600" cy="4293336"/>
          </a:xfrm>
        </p:spPr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en-GB" sz="2400" i="1" dirty="0" smtClean="0"/>
              <a:t>Ongoing project to develop negative muon experiments …</a:t>
            </a:r>
            <a:endParaRPr lang="en-GB" sz="2400" dirty="0" smtClean="0"/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Important new tool for elemental analysis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Exploits </a:t>
            </a:r>
            <a:r>
              <a:rPr lang="en-GB" sz="2000" dirty="0" smtClean="0"/>
              <a:t>capability </a:t>
            </a:r>
            <a:r>
              <a:rPr lang="en-GB" sz="2000" dirty="0" smtClean="0"/>
              <a:t>of </a:t>
            </a:r>
            <a:r>
              <a:rPr lang="en-GB" sz="2000" dirty="0" smtClean="0"/>
              <a:t>RIKEN-RAL decay channel</a:t>
            </a:r>
            <a:endParaRPr lang="en-GB" sz="2000" dirty="0" smtClean="0"/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GB" sz="2000" dirty="0" smtClean="0"/>
              <a:t>Significant investment in software required to get the best from this new technique:</a:t>
            </a:r>
          </a:p>
          <a:p>
            <a:pPr marL="534988" indent="0">
              <a:spcBef>
                <a:spcPts val="600"/>
              </a:spcBef>
              <a:buNone/>
            </a:pPr>
            <a:r>
              <a:rPr lang="en-GB" sz="2000" dirty="0"/>
              <a:t>Requires software for (at least):</a:t>
            </a:r>
          </a:p>
          <a:p>
            <a:pPr marL="720725" lvl="1" indent="0">
              <a:buFont typeface="Arial" panose="020B0604020202020204" pitchFamily="34" charset="0"/>
              <a:buChar char="•"/>
            </a:pPr>
            <a:r>
              <a:rPr lang="en-GB" sz="1600" dirty="0"/>
              <a:t>Data loader</a:t>
            </a:r>
          </a:p>
          <a:p>
            <a:pPr marL="720725" lvl="1" indent="0">
              <a:buFont typeface="Arial" panose="020B0604020202020204" pitchFamily="34" charset="0"/>
              <a:buChar char="•"/>
            </a:pPr>
            <a:r>
              <a:rPr lang="en-GB" sz="1600" dirty="0"/>
              <a:t>Background Subtraction</a:t>
            </a:r>
          </a:p>
          <a:p>
            <a:pPr marL="720725" lvl="1" indent="0">
              <a:buFont typeface="Arial" panose="020B0604020202020204" pitchFamily="34" charset="0"/>
              <a:buChar char="•"/>
            </a:pPr>
            <a:r>
              <a:rPr lang="en-GB" sz="1600" dirty="0"/>
              <a:t>Automatic peak finding/assignment</a:t>
            </a:r>
          </a:p>
          <a:p>
            <a:pPr marL="720725" lvl="1" indent="0">
              <a:buFont typeface="Arial" panose="020B0604020202020204" pitchFamily="34" charset="0"/>
              <a:buChar char="•"/>
            </a:pPr>
            <a:r>
              <a:rPr lang="en-GB" sz="1600" dirty="0"/>
              <a:t>Absorption corrections</a:t>
            </a:r>
          </a:p>
          <a:p>
            <a:pPr marL="720725" lvl="1" indent="0">
              <a:buFont typeface="Arial" panose="020B0604020202020204" pitchFamily="34" charset="0"/>
              <a:buChar char="•"/>
            </a:pPr>
            <a:r>
              <a:rPr lang="en-GB" sz="1600" dirty="0"/>
              <a:t>…</a:t>
            </a:r>
          </a:p>
          <a:p>
            <a:pPr marL="53340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GB" sz="2000" dirty="0"/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634" y="4565796"/>
            <a:ext cx="2988840" cy="22922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" name="Picture 2" descr="C:\Users\adh37\Pictures\riken\20150406 018 Brass referenc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8344" y="5086969"/>
            <a:ext cx="1305886" cy="870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Oval 14"/>
          <p:cNvSpPr/>
          <p:nvPr/>
        </p:nvSpPr>
        <p:spPr>
          <a:xfrm>
            <a:off x="7202470" y="6053224"/>
            <a:ext cx="105834" cy="360040"/>
          </a:xfrm>
          <a:prstGeom prst="ellipse">
            <a:avLst/>
          </a:prstGeom>
          <a:noFill/>
          <a:ln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Lucida Sans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6477661" y="5755668"/>
            <a:ext cx="216024" cy="531350"/>
          </a:xfrm>
          <a:prstGeom prst="ellipse">
            <a:avLst/>
          </a:prstGeom>
          <a:noFill/>
          <a:ln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Lucida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19756" y="5762519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Lucida Sans"/>
              </a:rPr>
              <a:t>Cu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567390" y="5507940"/>
            <a:ext cx="4523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Lucida Sans"/>
              </a:rPr>
              <a:t>Sn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569822" y="5940447"/>
            <a:ext cx="4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000000"/>
                </a:solidFill>
                <a:latin typeface="Lucida Sans"/>
              </a:rPr>
              <a:t>As</a:t>
            </a:r>
          </a:p>
        </p:txBody>
      </p:sp>
      <p:sp>
        <p:nvSpPr>
          <p:cNvPr id="20" name="Oval 19"/>
          <p:cNvSpPr/>
          <p:nvPr/>
        </p:nvSpPr>
        <p:spPr>
          <a:xfrm>
            <a:off x="7466728" y="6081230"/>
            <a:ext cx="187476" cy="357224"/>
          </a:xfrm>
          <a:prstGeom prst="ellipse">
            <a:avLst/>
          </a:prstGeom>
          <a:noFill/>
          <a:ln>
            <a:gradFill>
              <a:gsLst>
                <a:gs pos="0">
                  <a:srgbClr val="000082"/>
                </a:gs>
                <a:gs pos="30000">
                  <a:srgbClr val="66008F"/>
                </a:gs>
                <a:gs pos="64999">
                  <a:srgbClr val="BA0066"/>
                </a:gs>
                <a:gs pos="89999">
                  <a:srgbClr val="FF0000"/>
                </a:gs>
                <a:gs pos="100000">
                  <a:srgbClr val="FF8200"/>
                </a:gs>
              </a:gsLst>
              <a:lin ang="5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Lucida San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477661" y="4381130"/>
            <a:ext cx="20730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  <a:buNone/>
            </a:pPr>
            <a:r>
              <a:rPr lang="en-GB" altLang="en-US" b="1" dirty="0" smtClean="0">
                <a:solidFill>
                  <a:srgbClr val="333399"/>
                </a:solidFill>
                <a:latin typeface="Trebuchet MS" pitchFamily="34" charset="0"/>
              </a:rPr>
              <a:t>Bronze Standards</a:t>
            </a:r>
            <a:endParaRPr lang="en-GB" altLang="en-US" b="1" dirty="0">
              <a:solidFill>
                <a:srgbClr val="333399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680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413" y="900000"/>
            <a:ext cx="6275387" cy="1143000"/>
          </a:xfrm>
        </p:spPr>
        <p:txBody>
          <a:bodyPr/>
          <a:lstStyle/>
          <a:p>
            <a:r>
              <a:rPr lang="en-GB" sz="3600" dirty="0" smtClean="0"/>
              <a:t>New Interfaces required …</a:t>
            </a:r>
            <a:endParaRPr lang="en-GB" sz="3600" dirty="0"/>
          </a:p>
        </p:txBody>
      </p:sp>
      <p:sp>
        <p:nvSpPr>
          <p:cNvPr id="4" name="Rectangle 3"/>
          <p:cNvSpPr/>
          <p:nvPr/>
        </p:nvSpPr>
        <p:spPr>
          <a:xfrm>
            <a:off x="4679504" y="1951672"/>
            <a:ext cx="4068960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i="1" dirty="0" smtClean="0"/>
              <a:t>Negative Muons …</a:t>
            </a:r>
          </a:p>
          <a:p>
            <a:endParaRPr lang="en-GB" dirty="0" smtClean="0"/>
          </a:p>
          <a:p>
            <a:r>
              <a:rPr lang="en-GB" dirty="0" smtClean="0"/>
              <a:t>Periodic </a:t>
            </a:r>
            <a:r>
              <a:rPr lang="en-GB" dirty="0"/>
              <a:t>Table </a:t>
            </a:r>
            <a:r>
              <a:rPr lang="en-GB" dirty="0" smtClean="0"/>
              <a:t>– clicking on an element generates </a:t>
            </a:r>
            <a:r>
              <a:rPr lang="en-GB" dirty="0"/>
              <a:t>a table of values of </a:t>
            </a:r>
            <a:r>
              <a:rPr lang="en-GB" dirty="0" err="1"/>
              <a:t>muonic</a:t>
            </a:r>
            <a:r>
              <a:rPr lang="en-GB" dirty="0"/>
              <a:t> X-ray </a:t>
            </a:r>
            <a:r>
              <a:rPr lang="en-GB" dirty="0" smtClean="0"/>
              <a:t>energies</a:t>
            </a:r>
            <a:endParaRPr lang="en-GB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7505" y="3861048"/>
            <a:ext cx="1954994" cy="1728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3861048"/>
            <a:ext cx="2234648" cy="1714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6"/>
          <p:cNvSpPr/>
          <p:nvPr/>
        </p:nvSpPr>
        <p:spPr>
          <a:xfrm>
            <a:off x="329798" y="1988840"/>
            <a:ext cx="3954170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000" i="1" dirty="0" smtClean="0"/>
              <a:t>Frequency Domain Analysis …</a:t>
            </a:r>
          </a:p>
          <a:p>
            <a:endParaRPr lang="en-GB" dirty="0" smtClean="0"/>
          </a:p>
          <a:p>
            <a:r>
              <a:rPr lang="en-GB" dirty="0" smtClean="0"/>
              <a:t>Complete interface for analysing muon data in frequency domain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975" y="3571875"/>
            <a:ext cx="1913816" cy="27340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814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7368" y="900000"/>
            <a:ext cx="8445152" cy="1143000"/>
          </a:xfrm>
        </p:spPr>
        <p:txBody>
          <a:bodyPr/>
          <a:lstStyle/>
          <a:p>
            <a:r>
              <a:rPr lang="en-GB" sz="3600" dirty="0" smtClean="0"/>
              <a:t>Parallel Processing for Data Fitting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229600" cy="187220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Muon data fitting can require relatively large data sets running to hundreds of thousands or even millions of data </a:t>
            </a:r>
            <a:r>
              <a:rPr lang="en-GB" sz="2000" dirty="0" smtClean="0"/>
              <a:t>points</a:t>
            </a: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/>
              <a:t>Requires</a:t>
            </a:r>
            <a:r>
              <a:rPr lang="en-GB" sz="2000" dirty="0"/>
              <a:t> </a:t>
            </a:r>
            <a:r>
              <a:rPr lang="en-GB" sz="2000" dirty="0" smtClean="0"/>
              <a:t>significant </a:t>
            </a:r>
            <a:r>
              <a:rPr lang="en-GB" sz="2000" dirty="0"/>
              <a:t>performance boost over </a:t>
            </a:r>
            <a:r>
              <a:rPr lang="en-GB" sz="2000" dirty="0" smtClean="0"/>
              <a:t>serial processing</a:t>
            </a:r>
            <a:endParaRPr lang="en-GB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Parallel processing for muon data fitting using graphics card GPUs </a:t>
            </a:r>
            <a:r>
              <a:rPr lang="en-GB" sz="2000" dirty="0" smtClean="0"/>
              <a:t>now demonstrated to good effect in </a:t>
            </a:r>
            <a:r>
              <a:rPr lang="en-GB" sz="2000" dirty="0" err="1" smtClean="0"/>
              <a:t>Musrfit</a:t>
            </a:r>
            <a:r>
              <a:rPr lang="en-GB" sz="2000" dirty="0" smtClean="0"/>
              <a:t> </a:t>
            </a:r>
            <a:r>
              <a:rPr lang="en-GB" sz="2000" dirty="0"/>
              <a:t>and </a:t>
            </a:r>
            <a:r>
              <a:rPr lang="en-GB" sz="2000" dirty="0" err="1" smtClean="0"/>
              <a:t>Wimda</a:t>
            </a:r>
            <a:endParaRPr lang="en-GB" sz="2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4131327" y="4016657"/>
            <a:ext cx="490715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>
                <a:latin typeface="Calibri" panose="020F0502020204030204" pitchFamily="34" charset="0"/>
              </a:rPr>
              <a:t>GPU speedup in </a:t>
            </a:r>
            <a:r>
              <a:rPr lang="en-GB" sz="1600" b="1" dirty="0" err="1" smtClean="0">
                <a:latin typeface="Calibri" panose="020F0502020204030204" pitchFamily="34" charset="0"/>
              </a:rPr>
              <a:t>Musrfit</a:t>
            </a:r>
            <a:r>
              <a:rPr lang="en-GB" sz="1600" b="1" dirty="0" smtClean="0">
                <a:latin typeface="Calibri" panose="020F0502020204030204" pitchFamily="34" charset="0"/>
              </a:rPr>
              <a:t> for very large PSI data sets using ‘research level’ NVIDIA GPU card: Tesla K40</a:t>
            </a:r>
          </a:p>
          <a:p>
            <a:pPr algn="ctr"/>
            <a:r>
              <a:rPr lang="en-GB" sz="1600" i="1" dirty="0" smtClean="0">
                <a:latin typeface="Calibri" panose="020F0502020204030204" pitchFamily="34" charset="0"/>
              </a:rPr>
              <a:t>A. </a:t>
            </a:r>
            <a:r>
              <a:rPr lang="en-GB" sz="1600" i="1" dirty="0" err="1" smtClean="0">
                <a:latin typeface="Calibri" panose="020F0502020204030204" pitchFamily="34" charset="0"/>
              </a:rPr>
              <a:t>Adelmann</a:t>
            </a:r>
            <a:r>
              <a:rPr lang="en-GB" sz="1600" i="1" dirty="0">
                <a:latin typeface="Calibri" panose="020F0502020204030204" pitchFamily="34" charset="0"/>
              </a:rPr>
              <a:t>, U. </a:t>
            </a:r>
            <a:r>
              <a:rPr lang="en-GB" sz="1600" i="1" dirty="0" err="1" smtClean="0">
                <a:latin typeface="Calibri" panose="020F0502020204030204" pitchFamily="34" charset="0"/>
              </a:rPr>
              <a:t>Locans</a:t>
            </a:r>
            <a:r>
              <a:rPr lang="en-GB" sz="1600" i="1" dirty="0" smtClean="0">
                <a:latin typeface="Calibri" panose="020F0502020204030204" pitchFamily="34" charset="0"/>
              </a:rPr>
              <a:t> and </a:t>
            </a:r>
            <a:r>
              <a:rPr lang="en-GB" sz="1600" i="1" dirty="0">
                <a:latin typeface="Calibri" panose="020F0502020204030204" pitchFamily="34" charset="0"/>
              </a:rPr>
              <a:t>A. </a:t>
            </a:r>
            <a:r>
              <a:rPr lang="en-GB" sz="1600" i="1" dirty="0" smtClean="0">
                <a:latin typeface="Calibri" panose="020F0502020204030204" pitchFamily="34" charset="0"/>
              </a:rPr>
              <a:t>Suter </a:t>
            </a:r>
          </a:p>
          <a:p>
            <a:pPr algn="ctr"/>
            <a:r>
              <a:rPr lang="en-GB" sz="1600" i="1" dirty="0" smtClean="0">
                <a:latin typeface="Calibri" panose="020F0502020204030204" pitchFamily="34" charset="0"/>
              </a:rPr>
              <a:t>Comp. Phys</a:t>
            </a:r>
            <a:r>
              <a:rPr lang="en-GB" sz="1600" i="1" dirty="0">
                <a:latin typeface="Calibri" panose="020F0502020204030204" pitchFamily="34" charset="0"/>
              </a:rPr>
              <a:t>.</a:t>
            </a:r>
            <a:r>
              <a:rPr lang="en-GB" sz="1600" i="1" dirty="0" smtClean="0">
                <a:latin typeface="Calibri" panose="020F0502020204030204" pitchFamily="34" charset="0"/>
              </a:rPr>
              <a:t> Comm. 207, 83 (2016)</a:t>
            </a:r>
            <a:endParaRPr lang="en-GB" sz="1600" dirty="0">
              <a:latin typeface="Calibri" panose="020F0502020204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1649" y="3988563"/>
            <a:ext cx="3996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>
                <a:latin typeface="Calibri" panose="020F0502020204030204" pitchFamily="34" charset="0"/>
              </a:rPr>
              <a:t>GPU speedup in </a:t>
            </a:r>
            <a:r>
              <a:rPr lang="en-GB" sz="1600" b="1" dirty="0" err="1" smtClean="0">
                <a:latin typeface="Calibri" panose="020F0502020204030204" pitchFamily="34" charset="0"/>
              </a:rPr>
              <a:t>Wimda</a:t>
            </a:r>
            <a:r>
              <a:rPr lang="en-GB" sz="1600" b="1" dirty="0" smtClean="0">
                <a:latin typeface="Calibri" panose="020F0502020204030204" pitchFamily="34" charset="0"/>
              </a:rPr>
              <a:t> for moderately </a:t>
            </a:r>
          </a:p>
          <a:p>
            <a:pPr algn="ctr"/>
            <a:r>
              <a:rPr lang="en-GB" sz="1600" b="1" dirty="0" smtClean="0">
                <a:latin typeface="Calibri" panose="020F0502020204030204" pitchFamily="34" charset="0"/>
              </a:rPr>
              <a:t>large PSI data sets using ‘consumer level’ NVIDIA GPU card: GTX1060</a:t>
            </a:r>
          </a:p>
          <a:p>
            <a:pPr algn="ctr"/>
            <a:r>
              <a:rPr lang="en-GB" sz="1600" i="1" dirty="0">
                <a:latin typeface="Calibri" panose="020F0502020204030204" pitchFamily="34" charset="0"/>
              </a:rPr>
              <a:t>J</a:t>
            </a:r>
            <a:r>
              <a:rPr lang="en-GB" sz="1600" i="1" dirty="0" smtClean="0">
                <a:latin typeface="Calibri" panose="020F0502020204030204" pitchFamily="34" charset="0"/>
              </a:rPr>
              <a:t>. Wilkinson and F.L. Pratt</a:t>
            </a:r>
            <a:endParaRPr lang="en-GB" sz="1600" dirty="0">
              <a:latin typeface="Calibri" panose="020F0502020204030204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164196"/>
              </p:ext>
            </p:extLst>
          </p:nvPr>
        </p:nvGraphicFramePr>
        <p:xfrm>
          <a:off x="878716" y="5076901"/>
          <a:ext cx="2799284" cy="1141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9642">
                  <a:extLst>
                    <a:ext uri="{9D8B030D-6E8A-4147-A177-3AD203B41FA5}">
                      <a16:colId xmlns:a16="http://schemas.microsoft.com/office/drawing/2014/main" xmlns="" val="3994046919"/>
                    </a:ext>
                  </a:extLst>
                </a:gridCol>
                <a:gridCol w="1399642">
                  <a:extLst>
                    <a:ext uri="{9D8B030D-6E8A-4147-A177-3AD203B41FA5}">
                      <a16:colId xmlns:a16="http://schemas.microsoft.com/office/drawing/2014/main" xmlns="" val="2464610689"/>
                    </a:ext>
                  </a:extLst>
                </a:gridCol>
              </a:tblGrid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Data</a:t>
                      </a:r>
                      <a:r>
                        <a:rPr lang="en-GB" baseline="0" dirty="0" smtClean="0">
                          <a:latin typeface="Calibri" panose="020F0502020204030204" pitchFamily="34" charset="0"/>
                        </a:rPr>
                        <a:t> set size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Speedup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08653316"/>
                  </a:ext>
                </a:extLst>
              </a:tr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~ 50,000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×</a:t>
                      </a:r>
                      <a:r>
                        <a:rPr lang="en-GB" baseline="0" dirty="0" smtClean="0"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dirty="0" smtClean="0">
                          <a:latin typeface="Calibri" panose="020F0502020204030204" pitchFamily="34" charset="0"/>
                        </a:rPr>
                        <a:t>39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62927272"/>
                  </a:ext>
                </a:extLst>
              </a:tr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~ 100,000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× 41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4462376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6152223"/>
              </p:ext>
            </p:extLst>
          </p:nvPr>
        </p:nvGraphicFramePr>
        <p:xfrm>
          <a:off x="5238238" y="5096139"/>
          <a:ext cx="2799284" cy="1141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9642">
                  <a:extLst>
                    <a:ext uri="{9D8B030D-6E8A-4147-A177-3AD203B41FA5}">
                      <a16:colId xmlns:a16="http://schemas.microsoft.com/office/drawing/2014/main" xmlns="" val="3994046919"/>
                    </a:ext>
                  </a:extLst>
                </a:gridCol>
                <a:gridCol w="1399642">
                  <a:extLst>
                    <a:ext uri="{9D8B030D-6E8A-4147-A177-3AD203B41FA5}">
                      <a16:colId xmlns:a16="http://schemas.microsoft.com/office/drawing/2014/main" xmlns="" val="2464610689"/>
                    </a:ext>
                  </a:extLst>
                </a:gridCol>
              </a:tblGrid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Data</a:t>
                      </a:r>
                      <a:r>
                        <a:rPr lang="en-GB" baseline="0" dirty="0" smtClean="0">
                          <a:latin typeface="Calibri" panose="020F0502020204030204" pitchFamily="34" charset="0"/>
                        </a:rPr>
                        <a:t> set size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Speedup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408653316"/>
                  </a:ext>
                </a:extLst>
              </a:tr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~ 1,300,000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×</a:t>
                      </a:r>
                      <a:r>
                        <a:rPr lang="en-GB" baseline="0" dirty="0" smtClean="0"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GB" dirty="0" smtClean="0">
                          <a:latin typeface="Calibri" panose="020F0502020204030204" pitchFamily="34" charset="0"/>
                        </a:rPr>
                        <a:t>363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62927272"/>
                  </a:ext>
                </a:extLst>
              </a:tr>
              <a:tr h="380391"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~ 3,300,000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 smtClean="0">
                          <a:latin typeface="Calibri" panose="020F0502020204030204" pitchFamily="34" charset="0"/>
                        </a:rPr>
                        <a:t>× 446</a:t>
                      </a:r>
                      <a:endParaRPr lang="en-GB" dirty="0">
                        <a:latin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446237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16118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413" y="900000"/>
            <a:ext cx="6275387" cy="1143000"/>
          </a:xfrm>
        </p:spPr>
        <p:txBody>
          <a:bodyPr/>
          <a:lstStyle/>
          <a:p>
            <a:r>
              <a:rPr lang="en-GB" sz="3600" dirty="0" smtClean="0"/>
              <a:t>Our Roadmap (2018)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0000"/>
            <a:ext cx="8435280" cy="4581368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March `18</a:t>
            </a:r>
            <a:r>
              <a:rPr lang="en-GB" sz="2000" dirty="0"/>
              <a:t>: TF data </a:t>
            </a:r>
            <a:r>
              <a:rPr lang="en-GB" sz="2000" dirty="0" smtClean="0"/>
              <a:t>fitting;</a:t>
            </a:r>
            <a:r>
              <a:rPr lang="en-GB" sz="2000" dirty="0"/>
              <a:t> </a:t>
            </a:r>
            <a:r>
              <a:rPr lang="en-GB" sz="2000" dirty="0" err="1" smtClean="0"/>
              <a:t>MaxEnt</a:t>
            </a:r>
            <a:r>
              <a:rPr lang="en-GB" sz="2000" dirty="0" smtClean="0"/>
              <a:t> (v1) in script repository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June`18</a:t>
            </a:r>
            <a:r>
              <a:rPr lang="en-GB" sz="2000" dirty="0" smtClean="0"/>
              <a:t>: Freq. domain analysis interface (FFT, </a:t>
            </a:r>
            <a:r>
              <a:rPr lang="en-GB" sz="2000" dirty="0" err="1" smtClean="0"/>
              <a:t>MaxEnt</a:t>
            </a:r>
            <a:r>
              <a:rPr lang="en-GB" sz="2000" dirty="0" smtClean="0"/>
              <a:t>);</a:t>
            </a:r>
            <a:br>
              <a:rPr lang="en-GB" sz="2000" dirty="0" smtClean="0"/>
            </a:br>
            <a:r>
              <a:rPr lang="en-GB" sz="2000" dirty="0" smtClean="0"/>
              <a:t>Double pulse analysis;</a:t>
            </a:r>
            <a:br>
              <a:rPr lang="en-GB" sz="2000" dirty="0" smtClean="0"/>
            </a:br>
            <a:r>
              <a:rPr lang="en-GB" sz="2000" dirty="0" smtClean="0"/>
              <a:t>Richer </a:t>
            </a:r>
            <a:r>
              <a:rPr lang="en-GB" sz="2000" dirty="0"/>
              <a:t>(muon) function </a:t>
            </a:r>
            <a:r>
              <a:rPr lang="en-GB" sz="2000" dirty="0" smtClean="0"/>
              <a:t>library in script repository;</a:t>
            </a:r>
            <a:br>
              <a:rPr lang="en-GB" sz="2000" dirty="0" smtClean="0"/>
            </a:br>
            <a:r>
              <a:rPr lang="en-GB" sz="2000" dirty="0" smtClean="0"/>
              <a:t>Revision of Time Differential Interface for new </a:t>
            </a:r>
            <a:r>
              <a:rPr lang="en-GB" sz="2000" dirty="0" err="1" smtClean="0"/>
              <a:t>Mantid</a:t>
            </a:r>
            <a:r>
              <a:rPr lang="en-GB" sz="2000" dirty="0" smtClean="0"/>
              <a:t> 4</a:t>
            </a:r>
            <a:br>
              <a:rPr lang="en-GB" sz="2000" dirty="0" smtClean="0"/>
            </a:br>
            <a:r>
              <a:rPr lang="en-GB" sz="2000" dirty="0" smtClean="0"/>
              <a:t>(including unit tests)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Later</a:t>
            </a:r>
            <a:r>
              <a:rPr lang="en-GB" sz="2000" dirty="0"/>
              <a:t>: Reader for NeXus-v2 muon </a:t>
            </a:r>
            <a:r>
              <a:rPr lang="en-GB" sz="2000" dirty="0" smtClean="0"/>
              <a:t>files;</a:t>
            </a:r>
            <a:br>
              <a:rPr lang="en-GB" sz="2000" dirty="0" smtClean="0"/>
            </a:br>
            <a:r>
              <a:rPr lang="en-GB" sz="2000" dirty="0" smtClean="0"/>
              <a:t>Data loaders for other (muon) facilities;</a:t>
            </a:r>
            <a:br>
              <a:rPr lang="en-GB" sz="2000" dirty="0" smtClean="0"/>
            </a:br>
            <a:r>
              <a:rPr lang="en-GB" sz="2000" dirty="0" smtClean="0"/>
              <a:t>Correction of PSI background;</a:t>
            </a:r>
            <a:br>
              <a:rPr lang="en-GB" sz="2000" dirty="0" smtClean="0"/>
            </a:br>
            <a:r>
              <a:rPr lang="en-GB" sz="2000" dirty="0" smtClean="0"/>
              <a:t>Extension of Freq. domain interface for </a:t>
            </a:r>
            <a:r>
              <a:rPr lang="en-GB" sz="2000" dirty="0" err="1" smtClean="0"/>
              <a:t>muonium</a:t>
            </a:r>
            <a:r>
              <a:rPr lang="en-GB" sz="2000" dirty="0" smtClean="0"/>
              <a:t> chemistry;</a:t>
            </a:r>
            <a:br>
              <a:rPr lang="en-GB" sz="2000" dirty="0" smtClean="0"/>
            </a:br>
            <a:r>
              <a:rPr lang="en-GB" sz="2000" dirty="0" smtClean="0"/>
              <a:t>Negative muon analysis (algorithms and interface);</a:t>
            </a:r>
            <a:br>
              <a:rPr lang="en-GB" sz="2000" dirty="0" smtClean="0"/>
            </a:br>
            <a:r>
              <a:rPr lang="en-GB" sz="2000" dirty="0" smtClean="0"/>
              <a:t>Revision of analysis interface to allow unit tests;</a:t>
            </a:r>
            <a:br>
              <a:rPr lang="en-GB" sz="2000" dirty="0" smtClean="0"/>
            </a:br>
            <a:r>
              <a:rPr lang="en-GB" sz="2000" dirty="0" smtClean="0"/>
              <a:t>Plot overlays (within interface); Functions for modelling fitted data</a:t>
            </a:r>
          </a:p>
        </p:txBody>
      </p:sp>
    </p:spTree>
    <p:extLst>
      <p:ext uri="{BB962C8B-B14F-4D97-AF65-F5344CB8AC3E}">
        <p14:creationId xmlns:p14="http://schemas.microsoft.com/office/powerpoint/2010/main" val="313372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413" y="900000"/>
            <a:ext cx="6275387" cy="1143000"/>
          </a:xfrm>
        </p:spPr>
        <p:txBody>
          <a:bodyPr/>
          <a:lstStyle/>
          <a:p>
            <a:r>
              <a:rPr lang="en-GB" sz="3600" dirty="0" smtClean="0"/>
              <a:t>Our Roadmap (2017)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600" y="2160000"/>
            <a:ext cx="7355160" cy="4581368"/>
          </a:xfrm>
        </p:spPr>
        <p:txBody>
          <a:bodyPr/>
          <a:lstStyle/>
          <a:p>
            <a:pPr marL="0" indent="0">
              <a:spcBef>
                <a:spcPts val="1200"/>
              </a:spcBef>
              <a:buNone/>
            </a:pPr>
            <a:endParaRPr lang="en-GB" sz="2000" b="1" dirty="0" smtClean="0"/>
          </a:p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June `17</a:t>
            </a:r>
            <a:r>
              <a:rPr lang="en-GB" sz="2000" dirty="0" smtClean="0"/>
              <a:t>: </a:t>
            </a:r>
            <a:r>
              <a:rPr lang="en-GB" sz="2000" dirty="0" smtClean="0">
                <a:solidFill>
                  <a:srgbClr val="00B050"/>
                </a:solidFill>
              </a:rPr>
              <a:t>Simultaneous fitting with GUI;</a:t>
            </a:r>
            <a:r>
              <a:rPr lang="en-GB" sz="2000" dirty="0" smtClean="0"/>
              <a:t/>
            </a:r>
            <a:br>
              <a:rPr lang="en-GB" sz="2000" dirty="0" smtClean="0"/>
            </a:br>
            <a:r>
              <a:rPr lang="en-GB" sz="2000" dirty="0" smtClean="0">
                <a:solidFill>
                  <a:srgbClr val="FF0000"/>
                </a:solidFill>
              </a:rPr>
              <a:t>Reader for NeXus</a:t>
            </a:r>
            <a:r>
              <a:rPr lang="en-GB" sz="2000" dirty="0">
                <a:solidFill>
                  <a:srgbClr val="FF0000"/>
                </a:solidFill>
              </a:rPr>
              <a:t>-</a:t>
            </a:r>
            <a:r>
              <a:rPr lang="en-GB" sz="2000" dirty="0" smtClean="0">
                <a:solidFill>
                  <a:srgbClr val="FF0000"/>
                </a:solidFill>
              </a:rPr>
              <a:t>v2 muon files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October `17</a:t>
            </a:r>
            <a:r>
              <a:rPr lang="en-GB" sz="2000" dirty="0" smtClean="0"/>
              <a:t>: </a:t>
            </a:r>
            <a:r>
              <a:rPr lang="en-GB" sz="2000" dirty="0" smtClean="0">
                <a:solidFill>
                  <a:srgbClr val="FFC000"/>
                </a:solidFill>
              </a:rPr>
              <a:t>Freq. domain analysis interface;</a:t>
            </a:r>
            <a:r>
              <a:rPr lang="en-GB" sz="2000" dirty="0" smtClean="0"/>
              <a:t/>
            </a:r>
            <a:br>
              <a:rPr lang="en-GB" sz="2000" dirty="0" smtClean="0"/>
            </a:br>
            <a:r>
              <a:rPr lang="en-GB" sz="2000" dirty="0" smtClean="0">
                <a:solidFill>
                  <a:srgbClr val="FF0000"/>
                </a:solidFill>
              </a:rPr>
              <a:t>Plot overlays (within interface</a:t>
            </a:r>
            <a:r>
              <a:rPr lang="en-GB" sz="2000" dirty="0">
                <a:solidFill>
                  <a:srgbClr val="FF0000"/>
                </a:solidFill>
              </a:rPr>
              <a:t>); </a:t>
            </a:r>
            <a:r>
              <a:rPr lang="en-GB" sz="2000" dirty="0">
                <a:solidFill>
                  <a:srgbClr val="FFC000"/>
                </a:solidFill>
              </a:rPr>
              <a:t>TF data </a:t>
            </a:r>
            <a:r>
              <a:rPr lang="en-GB" sz="2000" dirty="0" smtClean="0">
                <a:solidFill>
                  <a:srgbClr val="FFC000"/>
                </a:solidFill>
              </a:rPr>
              <a:t>fitting 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GB" sz="2000" b="1" dirty="0" smtClean="0"/>
              <a:t>Later</a:t>
            </a:r>
            <a:r>
              <a:rPr lang="en-GB" sz="2000" dirty="0" smtClean="0"/>
              <a:t>: </a:t>
            </a:r>
            <a:r>
              <a:rPr lang="en-GB" sz="2000" dirty="0" smtClean="0">
                <a:solidFill>
                  <a:srgbClr val="FF0000"/>
                </a:solidFill>
              </a:rPr>
              <a:t>Correction of PSI background;</a:t>
            </a:r>
            <a:r>
              <a:rPr lang="en-GB" sz="2000" dirty="0" smtClean="0"/>
              <a:t/>
            </a:r>
            <a:br>
              <a:rPr lang="en-GB" sz="2000" dirty="0" smtClean="0"/>
            </a:br>
            <a:r>
              <a:rPr lang="en-GB" sz="2000" dirty="0" smtClean="0">
                <a:solidFill>
                  <a:srgbClr val="FF0000"/>
                </a:solidFill>
              </a:rPr>
              <a:t>Data loaders for other (muon) facilities;</a:t>
            </a:r>
            <a:r>
              <a:rPr lang="en-GB" sz="2000" dirty="0" smtClean="0"/>
              <a:t/>
            </a:r>
            <a:br>
              <a:rPr lang="en-GB" sz="2000" dirty="0" smtClean="0"/>
            </a:br>
            <a:r>
              <a:rPr lang="en-GB" sz="2000" dirty="0" err="1">
                <a:solidFill>
                  <a:srgbClr val="FF0000"/>
                </a:solidFill>
              </a:rPr>
              <a:t>M</a:t>
            </a:r>
            <a:r>
              <a:rPr lang="en-GB" sz="2000" dirty="0" err="1" smtClean="0">
                <a:solidFill>
                  <a:srgbClr val="FF0000"/>
                </a:solidFill>
              </a:rPr>
              <a:t>uonium</a:t>
            </a:r>
            <a:r>
              <a:rPr lang="en-GB" sz="2000" dirty="0" smtClean="0">
                <a:solidFill>
                  <a:srgbClr val="FF0000"/>
                </a:solidFill>
              </a:rPr>
              <a:t> chemistry/negative muon analysis;</a:t>
            </a:r>
            <a:r>
              <a:rPr lang="en-GB" sz="2000" dirty="0"/>
              <a:t/>
            </a:r>
            <a:br>
              <a:rPr lang="en-GB" sz="2000" dirty="0"/>
            </a:br>
            <a:r>
              <a:rPr lang="en-GB" sz="2000" dirty="0">
                <a:solidFill>
                  <a:srgbClr val="FFC000"/>
                </a:solidFill>
              </a:rPr>
              <a:t>R</a:t>
            </a:r>
            <a:r>
              <a:rPr lang="en-GB" sz="2000" dirty="0" smtClean="0">
                <a:solidFill>
                  <a:srgbClr val="FFC000"/>
                </a:solidFill>
              </a:rPr>
              <a:t>icher (muon) function library; </a:t>
            </a:r>
            <a:r>
              <a:rPr lang="en-GB" sz="2000" dirty="0" smtClean="0">
                <a:solidFill>
                  <a:srgbClr val="FF0000"/>
                </a:solidFill>
              </a:rPr>
              <a:t>Double pulse;</a:t>
            </a:r>
            <a:r>
              <a:rPr lang="en-GB" sz="2000" dirty="0">
                <a:solidFill>
                  <a:srgbClr val="FF0000"/>
                </a:solidFill>
              </a:rPr>
              <a:t/>
            </a:r>
            <a:br>
              <a:rPr lang="en-GB" sz="2000" dirty="0">
                <a:solidFill>
                  <a:srgbClr val="FF0000"/>
                </a:solidFill>
              </a:rPr>
            </a:br>
            <a:r>
              <a:rPr lang="en-GB" sz="2000" dirty="0" smtClean="0">
                <a:solidFill>
                  <a:srgbClr val="FFC000"/>
                </a:solidFill>
              </a:rPr>
              <a:t>Revision of analysis interface for </a:t>
            </a:r>
            <a:r>
              <a:rPr lang="en-GB" sz="2000" dirty="0" err="1" smtClean="0">
                <a:solidFill>
                  <a:srgbClr val="FFC000"/>
                </a:solidFill>
              </a:rPr>
              <a:t>Mantid</a:t>
            </a:r>
            <a:r>
              <a:rPr lang="en-GB" sz="2000" dirty="0" smtClean="0">
                <a:solidFill>
                  <a:srgbClr val="FFC000"/>
                </a:solidFill>
              </a:rPr>
              <a:t> Workbench and to allow unit tests</a:t>
            </a:r>
          </a:p>
          <a:p>
            <a:pPr marL="0" indent="0" algn="ctr">
              <a:spcBef>
                <a:spcPts val="1200"/>
              </a:spcBef>
              <a:buNone/>
            </a:pPr>
            <a:r>
              <a:rPr lang="en-GB" sz="2000" dirty="0" smtClean="0"/>
              <a:t>(</a:t>
            </a:r>
            <a:r>
              <a:rPr lang="en-GB" sz="2000" dirty="0" smtClean="0">
                <a:solidFill>
                  <a:srgbClr val="00B050"/>
                </a:solidFill>
              </a:rPr>
              <a:t>done; </a:t>
            </a:r>
            <a:r>
              <a:rPr lang="en-GB" sz="2000" dirty="0" smtClean="0">
                <a:solidFill>
                  <a:srgbClr val="FFC000"/>
                </a:solidFill>
              </a:rPr>
              <a:t>in process; </a:t>
            </a:r>
            <a:r>
              <a:rPr lang="en-GB" sz="2000" dirty="0" smtClean="0">
                <a:solidFill>
                  <a:srgbClr val="FF0000"/>
                </a:solidFill>
              </a:rPr>
              <a:t>to do</a:t>
            </a:r>
            <a:r>
              <a:rPr lang="en-GB" sz="2000" dirty="0" smtClean="0"/>
              <a:t>)</a:t>
            </a:r>
            <a:endParaRPr lang="en-GB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323528" y="1959223"/>
            <a:ext cx="40398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i="1" dirty="0" smtClean="0"/>
              <a:t>(only) Seven months on …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22890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Key Issues (2017)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60000"/>
            <a:ext cx="8229600" cy="4391868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GB" sz="2000" b="1" dirty="0" smtClean="0"/>
              <a:t>Stability</a:t>
            </a:r>
            <a:r>
              <a:rPr lang="en-GB" sz="2000" dirty="0" smtClean="0"/>
              <a:t> is a problem … but very important for uptake of software</a:t>
            </a:r>
            <a:br>
              <a:rPr lang="en-GB" sz="2000" dirty="0" smtClean="0"/>
            </a:br>
            <a:r>
              <a:rPr lang="en-GB" sz="2000" dirty="0" smtClean="0"/>
              <a:t>	</a:t>
            </a:r>
            <a:r>
              <a:rPr lang="en-GB" sz="2000" dirty="0" smtClean="0">
                <a:solidFill>
                  <a:srgbClr val="FF0000"/>
                </a:solidFill>
              </a:rPr>
              <a:t>(2018: slight improvement / crash reporting welcomed)</a:t>
            </a:r>
          </a:p>
          <a:p>
            <a:pPr>
              <a:spcBef>
                <a:spcPts val="1200"/>
              </a:spcBef>
            </a:pPr>
            <a:r>
              <a:rPr lang="en-GB" sz="2000" b="1" dirty="0" smtClean="0"/>
              <a:t>Resources</a:t>
            </a:r>
            <a:r>
              <a:rPr lang="en-GB" sz="2000" dirty="0" smtClean="0"/>
              <a:t> appear a problem … slow progress delivering essential routines</a:t>
            </a:r>
            <a:br>
              <a:rPr lang="en-GB" sz="2000" dirty="0" smtClean="0"/>
            </a:br>
            <a:r>
              <a:rPr lang="en-GB" sz="2000" dirty="0" smtClean="0"/>
              <a:t>	</a:t>
            </a:r>
            <a:r>
              <a:rPr lang="en-GB" sz="2000" dirty="0" smtClean="0">
                <a:solidFill>
                  <a:srgbClr val="FF0000"/>
                </a:solidFill>
              </a:rPr>
              <a:t>(2018: still a problem / evidenced by roadmap)</a:t>
            </a:r>
          </a:p>
          <a:p>
            <a:pPr>
              <a:spcBef>
                <a:spcPts val="1200"/>
              </a:spcBef>
            </a:pPr>
            <a:r>
              <a:rPr lang="en-GB" sz="2000" b="1" dirty="0"/>
              <a:t>B</a:t>
            </a:r>
            <a:r>
              <a:rPr lang="en-GB" sz="2000" b="1" dirty="0" smtClean="0"/>
              <a:t>eta test time </a:t>
            </a:r>
            <a:r>
              <a:rPr lang="en-GB" sz="2000" dirty="0" smtClean="0"/>
              <a:t>… schedule needs to be sensitive to other demands (too short)</a:t>
            </a:r>
            <a:br>
              <a:rPr lang="en-GB" sz="2000" dirty="0" smtClean="0"/>
            </a:br>
            <a:r>
              <a:rPr lang="en-GB" sz="2000" dirty="0" smtClean="0"/>
              <a:t>	</a:t>
            </a:r>
            <a:r>
              <a:rPr lang="en-GB" sz="2000" dirty="0" smtClean="0">
                <a:solidFill>
                  <a:srgbClr val="FF0000"/>
                </a:solidFill>
              </a:rPr>
              <a:t>(2018: revised schedule welcomed)</a:t>
            </a:r>
          </a:p>
          <a:p>
            <a:pPr>
              <a:spcBef>
                <a:spcPts val="1200"/>
              </a:spcBef>
            </a:pPr>
            <a:r>
              <a:rPr lang="en-GB" sz="2000" b="1" dirty="0" smtClean="0"/>
              <a:t>Speed of Download </a:t>
            </a:r>
            <a:r>
              <a:rPr lang="en-GB" sz="2000" dirty="0" smtClean="0"/>
              <a:t>… can be </a:t>
            </a:r>
            <a:r>
              <a:rPr lang="en-GB" sz="2000" i="1" dirty="0" smtClean="0"/>
              <a:t>very</a:t>
            </a:r>
            <a:r>
              <a:rPr lang="en-GB" sz="2000" dirty="0" smtClean="0"/>
              <a:t> slow (e.g. &gt;1hr EMU last cycle)</a:t>
            </a:r>
            <a:br>
              <a:rPr lang="en-GB" sz="2000" dirty="0" smtClean="0"/>
            </a:br>
            <a:r>
              <a:rPr lang="en-GB" sz="2000" dirty="0" smtClean="0"/>
              <a:t>	</a:t>
            </a:r>
            <a:r>
              <a:rPr lang="en-GB" sz="2000" dirty="0" smtClean="0">
                <a:solidFill>
                  <a:srgbClr val="FF0000"/>
                </a:solidFill>
              </a:rPr>
              <a:t>(2018: now ok)</a:t>
            </a:r>
            <a:endParaRPr lang="en-GB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40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1681" y="900000"/>
            <a:ext cx="6995120" cy="1143000"/>
          </a:xfrm>
        </p:spPr>
        <p:txBody>
          <a:bodyPr/>
          <a:lstStyle/>
          <a:p>
            <a:r>
              <a:rPr lang="en-GB" sz="3600" dirty="0" smtClean="0"/>
              <a:t>Other thoughts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88840"/>
            <a:ext cx="8507288" cy="4320480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GB" sz="2000" dirty="0"/>
              <a:t>M</a:t>
            </a:r>
            <a:r>
              <a:rPr lang="en-GB" sz="2000" dirty="0" smtClean="0"/>
              <a:t>ultiple instances of an interface (</a:t>
            </a:r>
            <a:r>
              <a:rPr lang="en-GB" sz="2000" dirty="0" smtClean="0">
                <a:solidFill>
                  <a:srgbClr val="FF0000"/>
                </a:solidFill>
              </a:rPr>
              <a:t>2018: very important</a:t>
            </a:r>
            <a:r>
              <a:rPr lang="en-GB" sz="2000" dirty="0" smtClean="0"/>
              <a:t>)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Ability to run an interface alone (</a:t>
            </a:r>
            <a:r>
              <a:rPr lang="en-GB" sz="2000" dirty="0" smtClean="0">
                <a:solidFill>
                  <a:srgbClr val="FF0000"/>
                </a:solidFill>
              </a:rPr>
              <a:t>2018: still desirable</a:t>
            </a:r>
            <a:r>
              <a:rPr lang="en-GB" sz="2000" dirty="0" smtClean="0"/>
              <a:t>)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Development of fitter …</a:t>
            </a:r>
            <a:br>
              <a:rPr lang="en-GB" sz="2000" dirty="0" smtClean="0"/>
            </a:br>
            <a:r>
              <a:rPr lang="en-GB" sz="2000" dirty="0" smtClean="0"/>
              <a:t>e.g. Poisson statistics (</a:t>
            </a:r>
            <a:r>
              <a:rPr lang="en-GB" sz="2000" dirty="0" smtClean="0">
                <a:solidFill>
                  <a:srgbClr val="FF0000"/>
                </a:solidFill>
              </a:rPr>
              <a:t>2018: important</a:t>
            </a:r>
            <a:r>
              <a:rPr lang="en-GB" sz="2000" dirty="0" smtClean="0"/>
              <a:t>); Multithreading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Demise of </a:t>
            </a:r>
            <a:r>
              <a:rPr lang="en-GB" sz="2000" dirty="0" err="1" smtClean="0"/>
              <a:t>FitWizard</a:t>
            </a:r>
            <a:r>
              <a:rPr lang="en-GB" sz="2000" dirty="0" smtClean="0"/>
              <a:t> (</a:t>
            </a:r>
            <a:r>
              <a:rPr lang="en-GB" sz="2000" dirty="0" err="1" smtClean="0"/>
              <a:t>QtiPlot</a:t>
            </a:r>
            <a:r>
              <a:rPr lang="en-GB" sz="2000" dirty="0" smtClean="0"/>
              <a:t>) a concern</a:t>
            </a:r>
            <a:br>
              <a:rPr lang="en-GB" sz="2000" dirty="0" smtClean="0"/>
            </a:br>
            <a:r>
              <a:rPr lang="en-GB" sz="2000" dirty="0" smtClean="0"/>
              <a:t>(could functionality be replicated in new fitting environment?)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Move to Python 3 discussed, reassured by likely introduction during the 2020-21 ISIS long shutdown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Script repository </a:t>
            </a:r>
            <a:r>
              <a:rPr lang="en-GB" sz="2000" dirty="0" smtClean="0"/>
              <a:t>important to muons </a:t>
            </a:r>
            <a:r>
              <a:rPr lang="en-GB" sz="2000" dirty="0" smtClean="0"/>
              <a:t>(Quantum, </a:t>
            </a:r>
            <a:r>
              <a:rPr lang="en-GB" sz="2000" dirty="0" err="1" smtClean="0"/>
              <a:t>MuESR</a:t>
            </a:r>
            <a:r>
              <a:rPr lang="en-GB" sz="2000" dirty="0" smtClean="0"/>
              <a:t>, Fit Function Library, other algorithms</a:t>
            </a:r>
            <a:r>
              <a:rPr lang="en-GB" sz="2000" dirty="0" smtClean="0"/>
              <a:t>)</a:t>
            </a:r>
          </a:p>
          <a:p>
            <a:pPr>
              <a:spcBef>
                <a:spcPts val="1200"/>
              </a:spcBef>
            </a:pPr>
            <a:r>
              <a:rPr lang="en-GB" sz="2000" dirty="0" smtClean="0"/>
              <a:t>Four muon sources worldwide, </a:t>
            </a:r>
            <a:r>
              <a:rPr lang="en-GB" sz="2000" dirty="0" err="1" smtClean="0"/>
              <a:t>Mantid</a:t>
            </a:r>
            <a:r>
              <a:rPr lang="en-GB" sz="2000" dirty="0" smtClean="0"/>
              <a:t> currently used only at ISIS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679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5" y="2281523"/>
            <a:ext cx="7344816" cy="2294954"/>
          </a:xfrm>
        </p:spPr>
        <p:txBody>
          <a:bodyPr/>
          <a:lstStyle/>
          <a:p>
            <a:r>
              <a:rPr lang="en-GB" dirty="0" smtClean="0"/>
              <a:t>How Muons are Using </a:t>
            </a:r>
            <a:r>
              <a:rPr lang="en-GB" dirty="0" err="1" smtClean="0"/>
              <a:t>Mantid</a:t>
            </a:r>
            <a:r>
              <a:rPr lang="en-GB" dirty="0" smtClean="0"/>
              <a:t> 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5016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 smtClean="0"/>
              <a:t>Interfaces are Important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200"/>
              </a:spcBef>
            </a:pPr>
            <a:r>
              <a:rPr lang="en-GB" sz="2400" dirty="0" err="1"/>
              <a:t>Mantid</a:t>
            </a:r>
            <a:r>
              <a:rPr lang="en-GB" sz="2400" dirty="0"/>
              <a:t> seen as a solution for (seamless) data reduction and </a:t>
            </a:r>
            <a:r>
              <a:rPr lang="en-GB" sz="2400" dirty="0" smtClean="0"/>
              <a:t>analysis</a:t>
            </a:r>
          </a:p>
          <a:p>
            <a:pPr>
              <a:spcBef>
                <a:spcPts val="1200"/>
              </a:spcBef>
            </a:pPr>
            <a:r>
              <a:rPr lang="en-GB" sz="2400" dirty="0" smtClean="0"/>
              <a:t>Interaction generally through custom interfaces</a:t>
            </a:r>
            <a:endParaRPr lang="en-GB" sz="2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920" y="4003153"/>
            <a:ext cx="2880000" cy="1848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881693" y="6093131"/>
            <a:ext cx="30604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Time Differential Analysis</a:t>
            </a:r>
            <a:endParaRPr lang="en-GB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3958996"/>
            <a:ext cx="2880320" cy="1936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5399183" y="6093131"/>
            <a:ext cx="2666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Time Integral Analysis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12456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900000"/>
            <a:ext cx="6851105" cy="1143000"/>
          </a:xfrm>
        </p:spPr>
        <p:txBody>
          <a:bodyPr/>
          <a:lstStyle/>
          <a:p>
            <a:r>
              <a:rPr lang="en-GB" sz="3600" dirty="0" smtClean="0"/>
              <a:t>Online Learning for </a:t>
            </a:r>
            <a:r>
              <a:rPr lang="en-GB" sz="3600" dirty="0" err="1" smtClean="0"/>
              <a:t>Mantid</a:t>
            </a:r>
            <a:r>
              <a:rPr lang="en-GB" sz="3600" dirty="0" smtClean="0"/>
              <a:t> …</a:t>
            </a:r>
            <a:endParaRPr lang="en-GB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2160000"/>
            <a:ext cx="4974704" cy="4293336"/>
          </a:xfrm>
        </p:spPr>
        <p:txBody>
          <a:bodyPr/>
          <a:lstStyle/>
          <a:p>
            <a:r>
              <a:rPr lang="en-GB" sz="2400" i="1" dirty="0" smtClean="0"/>
              <a:t>Based </a:t>
            </a:r>
            <a:r>
              <a:rPr lang="en-GB" sz="2400" i="1" dirty="0"/>
              <a:t>on the Moodle Learning Environment…</a:t>
            </a:r>
            <a:endParaRPr lang="en-GB" sz="2000" i="1" dirty="0"/>
          </a:p>
          <a:p>
            <a:pPr marL="685800" lvl="1">
              <a:spcBef>
                <a:spcPts val="600"/>
              </a:spcBef>
              <a:buFont typeface="Lucida Sans" panose="020B0602030504020204" pitchFamily="34" charset="0"/>
              <a:buChar char="-"/>
            </a:pPr>
            <a:r>
              <a:rPr lang="en-GB" sz="1600" dirty="0"/>
              <a:t>Introduces the basics of </a:t>
            </a:r>
            <a:r>
              <a:rPr lang="en-GB" sz="1600" dirty="0" err="1"/>
              <a:t>Mantid</a:t>
            </a:r>
            <a:r>
              <a:rPr lang="en-GB" sz="1600" dirty="0"/>
              <a:t> and the muon interface</a:t>
            </a:r>
          </a:p>
          <a:p>
            <a:pPr marL="685800" lvl="1">
              <a:spcBef>
                <a:spcPts val="600"/>
              </a:spcBef>
              <a:buFont typeface="Lucida Sans" panose="020B0602030504020204" pitchFamily="34" charset="0"/>
              <a:buChar char="-"/>
            </a:pPr>
            <a:r>
              <a:rPr lang="en-GB" sz="1600" dirty="0"/>
              <a:t>Teaches muon data analysis</a:t>
            </a:r>
          </a:p>
          <a:p>
            <a:pPr marL="685800" lvl="1">
              <a:spcBef>
                <a:spcPts val="600"/>
              </a:spcBef>
              <a:buFont typeface="Lucida Sans" panose="020B0602030504020204" pitchFamily="34" charset="0"/>
              <a:buChar char="-"/>
            </a:pPr>
            <a:r>
              <a:rPr lang="en-GB" sz="1600" dirty="0" smtClean="0"/>
              <a:t>Muon </a:t>
            </a:r>
            <a:r>
              <a:rPr lang="en-GB" sz="1600" dirty="0"/>
              <a:t>training materials </a:t>
            </a:r>
            <a:r>
              <a:rPr lang="en-GB" sz="1600" dirty="0" smtClean="0"/>
              <a:t>available at</a:t>
            </a:r>
            <a:r>
              <a:rPr lang="en-GB" sz="1600" dirty="0"/>
              <a:t> </a:t>
            </a:r>
            <a:r>
              <a:rPr lang="en-GB" sz="1600" dirty="0" smtClean="0">
                <a:hlinkClick r:id="rId2"/>
              </a:rPr>
              <a:t>www.e-neutrons.org</a:t>
            </a:r>
            <a:endParaRPr lang="en-GB" sz="1600" dirty="0" smtClean="0"/>
          </a:p>
          <a:p>
            <a:pPr>
              <a:spcBef>
                <a:spcPts val="600"/>
              </a:spcBef>
            </a:pPr>
            <a:r>
              <a:rPr lang="en-GB" sz="2000" dirty="0" smtClean="0"/>
              <a:t>Used as part of the biannual ISIS Muon School</a:t>
            </a:r>
          </a:p>
          <a:p>
            <a:pPr>
              <a:spcBef>
                <a:spcPts val="600"/>
              </a:spcBef>
            </a:pPr>
            <a:r>
              <a:rPr lang="en-GB" sz="2000" dirty="0" smtClean="0"/>
              <a:t>Development funded through the EU supported SINE2020 project</a:t>
            </a:r>
          </a:p>
          <a:p>
            <a:endParaRPr lang="en-GB" dirty="0"/>
          </a:p>
        </p:txBody>
      </p:sp>
      <p:pic>
        <p:nvPicPr>
          <p:cNvPr id="4" name="Content Placeholder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80112" y="2420888"/>
            <a:ext cx="3306216" cy="2376344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788024" y="6102007"/>
            <a:ext cx="4572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600" dirty="0"/>
              <a:t>Course by Tom Loe and Peter Baker</a:t>
            </a:r>
          </a:p>
          <a:p>
            <a:r>
              <a:rPr lang="en-GB" sz="1600" dirty="0"/>
              <a:t>Based on a workbook by Mark Telling</a:t>
            </a:r>
          </a:p>
        </p:txBody>
      </p:sp>
    </p:spTree>
    <p:extLst>
      <p:ext uri="{BB962C8B-B14F-4D97-AF65-F5344CB8AC3E}">
        <p14:creationId xmlns:p14="http://schemas.microsoft.com/office/powerpoint/2010/main" val="637006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1600" y="900000"/>
            <a:ext cx="7715201" cy="1143000"/>
          </a:xfrm>
        </p:spPr>
        <p:txBody>
          <a:bodyPr/>
          <a:lstStyle/>
          <a:p>
            <a:r>
              <a:rPr lang="en-GB" sz="3600" dirty="0" smtClean="0"/>
              <a:t>Simulation supporting Analysis …</a:t>
            </a:r>
            <a:endParaRPr lang="en-GB" sz="36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1306" y="3933056"/>
            <a:ext cx="636558" cy="1717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67544" y="2160000"/>
            <a:ext cx="8424936" cy="1629040"/>
          </a:xfrm>
        </p:spPr>
        <p:txBody>
          <a:bodyPr/>
          <a:lstStyle/>
          <a:p>
            <a:r>
              <a:rPr lang="en-GB" sz="2000" dirty="0"/>
              <a:t>Knowledge of the muon site often key to detailed interpretation</a:t>
            </a:r>
          </a:p>
          <a:p>
            <a:r>
              <a:rPr lang="en-GB" sz="2000" dirty="0" smtClean="0"/>
              <a:t>Calculation package (</a:t>
            </a:r>
            <a:r>
              <a:rPr lang="en-GB" sz="2000" dirty="0" err="1" smtClean="0"/>
              <a:t>MuESR</a:t>
            </a:r>
            <a:r>
              <a:rPr lang="en-GB" sz="2000" dirty="0" smtClean="0"/>
              <a:t>) developed </a:t>
            </a:r>
            <a:r>
              <a:rPr lang="en-GB" sz="2000" dirty="0"/>
              <a:t>to predict muon </a:t>
            </a:r>
            <a:r>
              <a:rPr lang="en-GB" sz="2000" dirty="0" smtClean="0"/>
              <a:t>sites</a:t>
            </a:r>
          </a:p>
          <a:p>
            <a:r>
              <a:rPr lang="en-GB" sz="2000" dirty="0" smtClean="0"/>
              <a:t>Python library running under </a:t>
            </a:r>
            <a:r>
              <a:rPr lang="en-GB" sz="2000" dirty="0" err="1" smtClean="0"/>
              <a:t>Mantid</a:t>
            </a:r>
            <a:endParaRPr lang="en-GB" sz="2000" dirty="0"/>
          </a:p>
          <a:p>
            <a:r>
              <a:rPr lang="en-GB" sz="2000" dirty="0" smtClean="0"/>
              <a:t>Being developed as part of the EU funded SINE2020 project</a:t>
            </a:r>
          </a:p>
          <a:p>
            <a:pPr marL="0" indent="0">
              <a:buNone/>
            </a:pPr>
            <a:endParaRPr lang="en-GB" sz="2000" dirty="0"/>
          </a:p>
        </p:txBody>
      </p:sp>
      <p:sp>
        <p:nvSpPr>
          <p:cNvPr id="4" name="TextBox 3"/>
          <p:cNvSpPr txBox="1"/>
          <p:nvPr/>
        </p:nvSpPr>
        <p:spPr>
          <a:xfrm>
            <a:off x="763728" y="5852233"/>
            <a:ext cx="18117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Measurements</a:t>
            </a:r>
            <a:endParaRPr lang="en-GB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1960" y="3975463"/>
            <a:ext cx="2406769" cy="1769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279330" y="5852233"/>
            <a:ext cx="1552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Calculations</a:t>
            </a:r>
            <a:endParaRPr lang="en-GB" dirty="0"/>
          </a:p>
        </p:txBody>
      </p:sp>
      <p:sp>
        <p:nvSpPr>
          <p:cNvPr id="9" name="TextBox 8"/>
          <p:cNvSpPr txBox="1"/>
          <p:nvPr/>
        </p:nvSpPr>
        <p:spPr>
          <a:xfrm>
            <a:off x="2737444" y="5852233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+</a:t>
            </a:r>
            <a:endParaRPr lang="en-GB" dirty="0"/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328" y="3954259"/>
            <a:ext cx="1742256" cy="1811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133606" y="5852233"/>
            <a:ext cx="19912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 smtClean="0"/>
              <a:t>Site prediction /</a:t>
            </a:r>
            <a:br>
              <a:rPr lang="en-GB" dirty="0" smtClean="0"/>
            </a:br>
            <a:r>
              <a:rPr lang="en-GB" dirty="0" smtClean="0"/>
              <a:t>Interpretation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156216" y="5817507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ym typeface="Symbol"/>
              </a:rPr>
              <a:t></a:t>
            </a:r>
            <a:endParaRPr lang="en-GB" dirty="0"/>
          </a:p>
        </p:txBody>
      </p:sp>
      <p:sp>
        <p:nvSpPr>
          <p:cNvPr id="3" name="TextBox 2"/>
          <p:cNvSpPr txBox="1"/>
          <p:nvPr/>
        </p:nvSpPr>
        <p:spPr>
          <a:xfrm>
            <a:off x="-36512" y="6463208"/>
            <a:ext cx="48221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Example from </a:t>
            </a:r>
            <a:r>
              <a:rPr lang="en-GB" sz="1400" dirty="0" smtClean="0"/>
              <a:t>A. Amato et al, PRB </a:t>
            </a:r>
            <a:r>
              <a:rPr lang="en-GB" sz="1400" dirty="0"/>
              <a:t>89, 184425 (2014)</a:t>
            </a:r>
          </a:p>
        </p:txBody>
      </p:sp>
      <p:sp>
        <p:nvSpPr>
          <p:cNvPr id="6" name="Rectangle 5"/>
          <p:cNvSpPr/>
          <p:nvPr/>
        </p:nvSpPr>
        <p:spPr>
          <a:xfrm>
            <a:off x="7906584" y="3988679"/>
            <a:ext cx="12009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1600" dirty="0" err="1" smtClean="0"/>
              <a:t>MnSi</a:t>
            </a:r>
            <a:r>
              <a:rPr lang="en-GB" sz="1600" dirty="0" smtClean="0"/>
              <a:t>;</a:t>
            </a:r>
          </a:p>
          <a:p>
            <a:r>
              <a:rPr lang="en-GB" sz="1600" dirty="0" smtClean="0"/>
              <a:t>‘red’ – µ</a:t>
            </a:r>
            <a:r>
              <a:rPr lang="en-GB" sz="1600" baseline="30000" dirty="0" smtClean="0"/>
              <a:t>+</a:t>
            </a:r>
            <a:r>
              <a:rPr lang="en-GB" sz="1600" dirty="0" smtClean="0"/>
              <a:t> 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17453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585" y="2281523"/>
            <a:ext cx="7344816" cy="2294954"/>
          </a:xfrm>
        </p:spPr>
        <p:txBody>
          <a:bodyPr/>
          <a:lstStyle/>
          <a:p>
            <a:r>
              <a:rPr lang="en-GB" dirty="0" smtClean="0"/>
              <a:t>Future Requirements …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New Instruments</a:t>
            </a:r>
            <a:br>
              <a:rPr lang="en-GB" dirty="0" smtClean="0"/>
            </a:br>
            <a:r>
              <a:rPr lang="en-GB" dirty="0" smtClean="0"/>
              <a:t>are defining</a:t>
            </a:r>
            <a:br>
              <a:rPr lang="en-GB" dirty="0" smtClean="0"/>
            </a:br>
            <a:r>
              <a:rPr lang="en-GB" dirty="0" smtClean="0"/>
              <a:t>New Requirements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014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FC Large Top Banner">
  <a:themeElements>
    <a:clrScheme name="STFC Large Top Bann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FC Large Top Banner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FC Large Top Bann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FC Large Top Bann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FC Large Top Bann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FC Large Top Bann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FC Large Top Bann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FC Large Top Bann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FC Large Top Bann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565</Words>
  <Application>Microsoft Office PowerPoint</Application>
  <PresentationFormat>On-screen Show (4:3)</PresentationFormat>
  <Paragraphs>108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STFC Large Top Banner</vt:lpstr>
      <vt:lpstr>Mantid Users Workshop  Feedback and Requirements ISIS Muon Group  from pre-meeting held 10/1/18  </vt:lpstr>
      <vt:lpstr>Our Roadmap (2017) …</vt:lpstr>
      <vt:lpstr>Key Issues (2017) …</vt:lpstr>
      <vt:lpstr>Other thoughts …</vt:lpstr>
      <vt:lpstr>How Muons are Using Mantid …</vt:lpstr>
      <vt:lpstr>Interfaces are Important …</vt:lpstr>
      <vt:lpstr>Online Learning for Mantid …</vt:lpstr>
      <vt:lpstr>Simulation supporting Analysis …</vt:lpstr>
      <vt:lpstr>Future Requirements …  New Instruments are defining New Requirements</vt:lpstr>
      <vt:lpstr>SuperMuSR …</vt:lpstr>
      <vt:lpstr>Negative Muons …</vt:lpstr>
      <vt:lpstr>New Interfaces required …</vt:lpstr>
      <vt:lpstr>Parallel Processing for Data Fitting …</vt:lpstr>
      <vt:lpstr>Our Roadmap (2018) …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Cottrell, Stephen (STFC,RAL,ISIS)</dc:creator>
  <cp:lastModifiedBy>Cottrell, Stephen (STFC,RAL,ISIS)</cp:lastModifiedBy>
  <cp:revision>102</cp:revision>
  <cp:lastPrinted>2014-06-26T08:51:55Z</cp:lastPrinted>
  <dcterms:created xsi:type="dcterms:W3CDTF">2014-04-08T11:01:27Z</dcterms:created>
  <dcterms:modified xsi:type="dcterms:W3CDTF">2018-01-30T11:51:39Z</dcterms:modified>
</cp:coreProperties>
</file>

<file path=docProps/thumbnail.jpeg>
</file>